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3004800" cy="9753600"/>
  <p:notesSz cx="6858000" cy="9144000"/>
  <p:defaultTextStyle>
    <a:lvl1pPr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1pPr>
    <a:lvl2pPr indent="2286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2pPr>
    <a:lvl3pPr indent="4572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3pPr>
    <a:lvl4pPr indent="6858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4pPr>
    <a:lvl5pPr indent="9144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5pPr>
    <a:lvl6pPr indent="11430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6pPr>
    <a:lvl7pPr indent="13716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7pPr>
    <a:lvl8pPr indent="16002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8pPr>
    <a:lvl9pPr indent="18288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B13F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882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8BC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54545">
              <a:alpha val="4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82A2F"/>
        </a:fontRef>
        <a:srgbClr val="282A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D5C">
              <a:alpha val="82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B2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87B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254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7A8DB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EDEDF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444C55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80961" autoAdjust="0"/>
  </p:normalViewPr>
  <p:slideViewPr>
    <p:cSldViewPr>
      <p:cViewPr>
        <p:scale>
          <a:sx n="66" d="100"/>
          <a:sy n="66" d="100"/>
        </p:scale>
        <p:origin x="-696" y="73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99700278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 smtClean="0"/>
              <a:t>SYSTEM</a:t>
            </a:r>
            <a:r>
              <a:rPr lang="en-US" sz="2200" baseline="0" dirty="0" smtClean="0"/>
              <a:t> DEPLOYMENT</a:t>
            </a:r>
          </a:p>
          <a:p>
            <a:pPr lvl="0">
              <a:defRPr sz="1800"/>
            </a:pP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The </a:t>
            </a:r>
            <a:r>
              <a:rPr sz="2200" dirty="0" smtClean="0"/>
              <a:t>hardware requirements</a:t>
            </a:r>
            <a:r>
              <a:rPr lang="en-US" sz="2200" baseline="0" dirty="0" smtClean="0"/>
              <a:t> included </a:t>
            </a:r>
            <a:r>
              <a:rPr sz="2200" dirty="0" smtClean="0"/>
              <a:t>an </a:t>
            </a:r>
            <a:r>
              <a:rPr sz="2200" dirty="0"/>
              <a:t>android device with </a:t>
            </a:r>
            <a:r>
              <a:rPr sz="2200" dirty="0" err="1"/>
              <a:t>bluetooth</a:t>
            </a:r>
            <a:r>
              <a:rPr sz="2200" dirty="0"/>
              <a:t> capabilities </a:t>
            </a:r>
            <a:r>
              <a:rPr sz="2200" dirty="0" smtClean="0"/>
              <a:t>, </a:t>
            </a:r>
            <a:r>
              <a:rPr sz="2200" dirty="0"/>
              <a:t>as well as an </a:t>
            </a:r>
            <a:r>
              <a:rPr sz="2200" dirty="0" err="1"/>
              <a:t>arduino</a:t>
            </a:r>
            <a:r>
              <a:rPr sz="2200" dirty="0"/>
              <a:t> micro-controller.</a:t>
            </a:r>
          </a:p>
          <a:p>
            <a:pPr lvl="0">
              <a:defRPr sz="1800"/>
            </a:pPr>
            <a:endParaRPr sz="2200" dirty="0"/>
          </a:p>
          <a:p>
            <a:pPr lvl="0">
              <a:defRPr sz="1800"/>
            </a:pPr>
            <a:r>
              <a:rPr sz="2200" dirty="0"/>
              <a:t>As for software requirements, we used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	Processing, which is Java based, to refactor the desktop simulator</a:t>
            </a:r>
          </a:p>
          <a:p>
            <a:pPr lvl="0">
              <a:defRPr sz="1800"/>
            </a:pPr>
            <a:r>
              <a:rPr lang="en-US" sz="2200" dirty="0" smtClean="0"/>
              <a:t>	</a:t>
            </a:r>
            <a:r>
              <a:rPr lang="en-US" sz="2200" dirty="0" err="1" smtClean="0"/>
              <a:t>P</a:t>
            </a:r>
            <a:r>
              <a:rPr sz="2200" dirty="0" err="1" smtClean="0"/>
              <a:t>rocessing</a:t>
            </a:r>
            <a:r>
              <a:rPr lang="en-US" sz="2200" dirty="0" err="1" smtClean="0"/>
              <a:t>js</a:t>
            </a:r>
            <a:r>
              <a:rPr sz="2200" dirty="0" smtClean="0"/>
              <a:t> </a:t>
            </a:r>
            <a:r>
              <a:rPr sz="2200" dirty="0"/>
              <a:t>to develop the online version of the simulator.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	</a:t>
            </a:r>
            <a:r>
              <a:rPr sz="2200" dirty="0" smtClean="0"/>
              <a:t>PHP</a:t>
            </a:r>
            <a:r>
              <a:rPr lang="en-US" sz="2200" dirty="0" smtClean="0"/>
              <a:t>,</a:t>
            </a:r>
            <a:r>
              <a:rPr sz="2200" dirty="0" smtClean="0"/>
              <a:t> </a:t>
            </a:r>
            <a:r>
              <a:rPr sz="2200" dirty="0" err="1" smtClean="0"/>
              <a:t>Javascript</a:t>
            </a:r>
            <a:r>
              <a:rPr lang="en-US" sz="2200" dirty="0" smtClean="0"/>
              <a:t>,</a:t>
            </a:r>
            <a:r>
              <a:rPr sz="2200" dirty="0" smtClean="0"/>
              <a:t> </a:t>
            </a:r>
            <a:r>
              <a:rPr lang="en-US" sz="2200" dirty="0" smtClean="0"/>
              <a:t>jQu</a:t>
            </a:r>
            <a:r>
              <a:rPr sz="2200" dirty="0" smtClean="0"/>
              <a:t>ery</a:t>
            </a:r>
            <a:r>
              <a:rPr lang="en-US" sz="2200" dirty="0" smtClean="0"/>
              <a:t>,</a:t>
            </a:r>
            <a:r>
              <a:rPr sz="2200" dirty="0" smtClean="0"/>
              <a:t> </a:t>
            </a:r>
            <a:r>
              <a:rPr lang="en-US" sz="2200" dirty="0" smtClean="0"/>
              <a:t>HTML5</a:t>
            </a:r>
            <a:r>
              <a:rPr sz="2200" dirty="0" smtClean="0"/>
              <a:t> </a:t>
            </a:r>
            <a:r>
              <a:rPr sz="2200" dirty="0"/>
              <a:t>and </a:t>
            </a:r>
            <a:r>
              <a:rPr lang="en-US" sz="2200" dirty="0" smtClean="0"/>
              <a:t>CSS</a:t>
            </a:r>
            <a:r>
              <a:rPr sz="2200" dirty="0" smtClean="0"/>
              <a:t> </a:t>
            </a:r>
            <a:r>
              <a:rPr sz="2200" dirty="0"/>
              <a:t>to develop the website.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	</a:t>
            </a:r>
            <a:r>
              <a:rPr sz="2200" dirty="0" smtClean="0"/>
              <a:t>Android </a:t>
            </a:r>
            <a:r>
              <a:rPr sz="2200" dirty="0"/>
              <a:t>Studio to enhance the mobile </a:t>
            </a:r>
            <a:r>
              <a:rPr sz="2200" dirty="0" smtClean="0"/>
              <a:t>application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	Parse API to</a:t>
            </a:r>
            <a:r>
              <a:rPr lang="en-US" sz="2200" baseline="0" dirty="0" smtClean="0"/>
              <a:t> communicate with the backend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	</a:t>
            </a:r>
            <a:r>
              <a:rPr sz="2200" dirty="0" smtClean="0"/>
              <a:t>Amazon </a:t>
            </a:r>
            <a:r>
              <a:rPr sz="2200" dirty="0"/>
              <a:t>Web Services was used to host the website.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 smtClean="0"/>
              <a:t>PERSISTENT DATA DESIGN</a:t>
            </a:r>
          </a:p>
          <a:p>
            <a:pPr lvl="0">
              <a:defRPr sz="1800"/>
            </a:pPr>
            <a:r>
              <a:rPr sz="2200" dirty="0" smtClean="0"/>
              <a:t>This </a:t>
            </a:r>
            <a:r>
              <a:rPr sz="2200" dirty="0"/>
              <a:t>is the diagram that shows what our database is composed of.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	It shows</a:t>
            </a:r>
            <a:r>
              <a:rPr sz="2200" dirty="0" smtClean="0"/>
              <a:t> </a:t>
            </a:r>
            <a:r>
              <a:rPr sz="2200" dirty="0"/>
              <a:t>we have users, that can be </a:t>
            </a:r>
            <a:r>
              <a:rPr lang="en-US" sz="2200" dirty="0" smtClean="0"/>
              <a:t>either</a:t>
            </a:r>
            <a:r>
              <a:rPr sz="2200" dirty="0" smtClean="0"/>
              <a:t> </a:t>
            </a:r>
            <a:r>
              <a:rPr sz="2200" dirty="0"/>
              <a:t>coaches or </a:t>
            </a:r>
            <a:r>
              <a:rPr sz="2200" dirty="0" smtClean="0"/>
              <a:t>players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	W</a:t>
            </a:r>
            <a:r>
              <a:rPr sz="2200" dirty="0" smtClean="0"/>
              <a:t>e store </a:t>
            </a:r>
            <a:r>
              <a:rPr sz="2200" dirty="0"/>
              <a:t>default and custom </a:t>
            </a:r>
            <a:r>
              <a:rPr sz="2200" dirty="0" smtClean="0"/>
              <a:t>routines</a:t>
            </a:r>
            <a:r>
              <a:rPr lang="en-US" sz="2200" dirty="0" smtClean="0"/>
              <a:t> separately</a:t>
            </a:r>
            <a:r>
              <a:rPr sz="2200" dirty="0" smtClean="0"/>
              <a:t>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	</a:t>
            </a:r>
            <a:r>
              <a:rPr sz="2200" dirty="0" smtClean="0"/>
              <a:t>We </a:t>
            </a:r>
            <a:r>
              <a:rPr sz="2200" dirty="0"/>
              <a:t>keep track of </a:t>
            </a:r>
            <a:r>
              <a:rPr lang="en-US" sz="2200" dirty="0" smtClean="0"/>
              <a:t>which</a:t>
            </a:r>
            <a:r>
              <a:rPr sz="2200" dirty="0" smtClean="0"/>
              <a:t> </a:t>
            </a:r>
            <a:r>
              <a:rPr sz="2200" dirty="0"/>
              <a:t>players are signed to </a:t>
            </a:r>
            <a:r>
              <a:rPr sz="2200" dirty="0" smtClean="0"/>
              <a:t>wh</a:t>
            </a:r>
            <a:r>
              <a:rPr lang="en-US" sz="2200" dirty="0" smtClean="0"/>
              <a:t>ich</a:t>
            </a:r>
            <a:r>
              <a:rPr sz="2200" dirty="0" smtClean="0"/>
              <a:t> coach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	An</a:t>
            </a:r>
            <a:r>
              <a:rPr sz="2200" dirty="0" smtClean="0"/>
              <a:t>d</a:t>
            </a:r>
            <a:r>
              <a:rPr lang="en-US" sz="2200" baseline="0" dirty="0" smtClean="0"/>
              <a:t> which routines have been assigned to which players</a:t>
            </a:r>
            <a:endParaRPr sz="2200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 smtClean="0"/>
              <a:t>SECURITY AND PRIVACY</a:t>
            </a:r>
          </a:p>
          <a:p>
            <a:pPr lvl="0">
              <a:defRPr sz="1800"/>
            </a:pPr>
            <a:r>
              <a:rPr lang="en-US" sz="2200" dirty="0" smtClean="0"/>
              <a:t>We chose to migrate to </a:t>
            </a:r>
            <a:r>
              <a:rPr sz="2200" dirty="0" smtClean="0"/>
              <a:t>Parse because it provides services such as data encryption and session management.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T</a:t>
            </a:r>
            <a:r>
              <a:rPr sz="2200" dirty="0" smtClean="0"/>
              <a:t>his </a:t>
            </a:r>
            <a:r>
              <a:rPr sz="2200" dirty="0"/>
              <a:t>implies that sensitive information is being securely encrypted and transmitted throughout the network, </a:t>
            </a:r>
            <a:endParaRPr lang="en-US" sz="2200" dirty="0" smtClean="0"/>
          </a:p>
          <a:p>
            <a:pPr lvl="0">
              <a:defRPr sz="1800"/>
            </a:pPr>
            <a:r>
              <a:rPr sz="2200" dirty="0" smtClean="0"/>
              <a:t>and </a:t>
            </a:r>
            <a:r>
              <a:rPr sz="2200" dirty="0"/>
              <a:t>session management </a:t>
            </a:r>
            <a:r>
              <a:rPr lang="en-US" sz="2200" dirty="0" smtClean="0"/>
              <a:t>helps </a:t>
            </a:r>
            <a:r>
              <a:rPr sz="2200" dirty="0" smtClean="0"/>
              <a:t>prevents </a:t>
            </a:r>
            <a:r>
              <a:rPr sz="2200" dirty="0"/>
              <a:t>users </a:t>
            </a:r>
            <a:r>
              <a:rPr lang="en-US" sz="2200" dirty="0" smtClean="0"/>
              <a:t>from </a:t>
            </a:r>
            <a:r>
              <a:rPr sz="2200" dirty="0" smtClean="0"/>
              <a:t>view</a:t>
            </a:r>
            <a:r>
              <a:rPr lang="en-US" sz="2200" dirty="0" smtClean="0"/>
              <a:t>ing</a:t>
            </a:r>
            <a:r>
              <a:rPr sz="2200" dirty="0" smtClean="0"/>
              <a:t> </a:t>
            </a:r>
            <a:r>
              <a:rPr sz="2200" dirty="0"/>
              <a:t>undesired information.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/>
              <a:t>This is the Class diagram for the </a:t>
            </a:r>
            <a:r>
              <a:rPr lang="en-US" sz="2200" dirty="0" smtClean="0"/>
              <a:t>Routine Wizard </a:t>
            </a:r>
            <a:r>
              <a:rPr sz="2200" dirty="0" smtClean="0"/>
              <a:t>on </a:t>
            </a:r>
            <a:r>
              <a:rPr sz="2200" dirty="0"/>
              <a:t>the website</a:t>
            </a:r>
            <a:r>
              <a:rPr sz="2200" dirty="0" smtClean="0"/>
              <a:t>.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The Routine Wizard is used by a coach to create a custom routine step by step and round by round.</a:t>
            </a:r>
          </a:p>
          <a:p>
            <a:pPr lvl="0">
              <a:defRPr sz="1800"/>
            </a:pPr>
            <a:r>
              <a:rPr lang="en-US" sz="2200" dirty="0" smtClean="0"/>
              <a:t>The</a:t>
            </a:r>
            <a:r>
              <a:rPr lang="en-US" sz="2200" baseline="0" dirty="0" smtClean="0"/>
              <a:t> </a:t>
            </a:r>
            <a:r>
              <a:rPr lang="en-US" sz="2200" dirty="0" smtClean="0"/>
              <a:t>Wizard is currently</a:t>
            </a:r>
            <a:r>
              <a:rPr lang="en-US" sz="2200" baseline="0" dirty="0" smtClean="0"/>
              <a:t> able to make both simple ground steps and wall target steps.</a:t>
            </a:r>
            <a:endParaRPr lang="en-US" sz="2200" dirty="0" smtClean="0"/>
          </a:p>
          <a:p>
            <a:pPr lvl="0">
              <a:defRPr sz="1800"/>
            </a:pPr>
            <a:r>
              <a:rPr sz="2200" dirty="0" smtClean="0"/>
              <a:t>This </a:t>
            </a:r>
            <a:r>
              <a:rPr sz="2200" dirty="0"/>
              <a:t>was performed by </a:t>
            </a:r>
            <a:r>
              <a:rPr sz="2200" dirty="0" smtClean="0"/>
              <a:t>implementing</a:t>
            </a:r>
            <a:r>
              <a:rPr lang="en-US" sz="2200" baseline="0" dirty="0" smtClean="0"/>
              <a:t> a </a:t>
            </a:r>
            <a:r>
              <a:rPr lang="en-US" sz="2200" baseline="0" dirty="0" err="1" smtClean="0"/>
              <a:t>StepCreatorInterface</a:t>
            </a:r>
            <a:r>
              <a:rPr sz="2200" dirty="0" smtClean="0"/>
              <a:t>.</a:t>
            </a:r>
            <a:r>
              <a:rPr lang="en-US" sz="2200" dirty="0" smtClean="0"/>
              <a:t> </a:t>
            </a:r>
            <a:r>
              <a:rPr sz="2200" dirty="0" smtClean="0"/>
              <a:t> </a:t>
            </a:r>
            <a:endParaRPr sz="2200" dirty="0"/>
          </a:p>
          <a:p>
            <a:pPr lvl="0">
              <a:defRPr sz="1800"/>
            </a:pPr>
            <a:r>
              <a:rPr lang="en-US" sz="2200" dirty="0" smtClean="0"/>
              <a:t>Which</a:t>
            </a:r>
            <a:r>
              <a:rPr lang="en-US" sz="2200" baseline="0" dirty="0" smtClean="0"/>
              <a:t> leaves the </a:t>
            </a:r>
            <a:r>
              <a:rPr lang="en-US" sz="2200" dirty="0" smtClean="0"/>
              <a:t>Routine Wizard open to enhancement through the addition of new</a:t>
            </a:r>
            <a:r>
              <a:rPr lang="en-US" sz="2200" baseline="0" dirty="0" smtClean="0"/>
              <a:t> step types that would simply need to implement this interface,</a:t>
            </a:r>
            <a:endParaRPr sz="2200" dirty="0"/>
          </a:p>
          <a:p>
            <a:pPr lvl="0">
              <a:defRPr sz="1800"/>
            </a:pPr>
            <a:endParaRPr sz="2200" dirty="0"/>
          </a:p>
          <a:p>
            <a:pPr lvl="0">
              <a:defRPr sz="1800"/>
            </a:pPr>
            <a:endParaRPr sz="2200" dirty="0"/>
          </a:p>
          <a:p>
            <a:pPr lvl="0">
              <a:defRPr sz="1800"/>
            </a:pPr>
            <a:endParaRPr sz="2200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/>
              <a:t>The main algorithm of the </a:t>
            </a:r>
            <a:r>
              <a:rPr lang="en-US" sz="2200" dirty="0" smtClean="0"/>
              <a:t>wizard deals</a:t>
            </a:r>
            <a:r>
              <a:rPr lang="en-US" sz="2200" baseline="0" dirty="0" smtClean="0"/>
              <a:t> with responding to user choices. </a:t>
            </a:r>
          </a:p>
          <a:p>
            <a:pPr lvl="0">
              <a:defRPr sz="1800"/>
            </a:pPr>
            <a:r>
              <a:rPr lang="en-US" sz="2200" baseline="0" dirty="0" smtClean="0"/>
              <a:t>A user can create steps and add those steps to as </a:t>
            </a:r>
          </a:p>
          <a:p>
            <a:pPr lvl="0">
              <a:defRPr sz="1800"/>
            </a:pPr>
            <a:r>
              <a:rPr lang="en-US" sz="2200" baseline="0" dirty="0" smtClean="0"/>
              <a:t>many rounds as they would like until they decide to finish the routine</a:t>
            </a:r>
          </a:p>
          <a:p>
            <a:pPr lvl="0">
              <a:defRPr sz="1800"/>
            </a:pPr>
            <a:endParaRPr sz="2200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 smtClean="0"/>
              <a:t>TEST CASES</a:t>
            </a:r>
          </a:p>
          <a:p>
            <a:pPr lvl="0">
              <a:defRPr sz="1800"/>
            </a:pPr>
            <a:r>
              <a:rPr sz="2200" dirty="0" smtClean="0"/>
              <a:t>After </a:t>
            </a:r>
            <a:r>
              <a:rPr sz="2200" dirty="0"/>
              <a:t>Implementing the </a:t>
            </a:r>
            <a:r>
              <a:rPr lang="en-US" sz="2200" dirty="0" smtClean="0"/>
              <a:t>wizard</a:t>
            </a:r>
            <a:r>
              <a:rPr sz="2200" dirty="0" smtClean="0"/>
              <a:t>, </a:t>
            </a:r>
            <a:r>
              <a:rPr sz="2200" dirty="0"/>
              <a:t>one of the most important components to test was the </a:t>
            </a:r>
            <a:r>
              <a:rPr lang="en-US" sz="2200" dirty="0" smtClean="0"/>
              <a:t>Create </a:t>
            </a:r>
            <a:r>
              <a:rPr sz="2200" dirty="0" smtClean="0"/>
              <a:t>Custom </a:t>
            </a:r>
            <a:r>
              <a:rPr sz="2200" dirty="0"/>
              <a:t>Routine use case. </a:t>
            </a:r>
            <a:endParaRPr lang="en-US" sz="2200" dirty="0" smtClean="0"/>
          </a:p>
          <a:p>
            <a:pPr lvl="0">
              <a:defRPr sz="1800"/>
            </a:pPr>
            <a:r>
              <a:rPr sz="2200" dirty="0" smtClean="0"/>
              <a:t>First </a:t>
            </a:r>
            <a:r>
              <a:rPr sz="2200" dirty="0"/>
              <a:t>we must ensure that a player could </a:t>
            </a:r>
            <a:r>
              <a:rPr lang="en-US" sz="2200" dirty="0" smtClean="0"/>
              <a:t>add a step</a:t>
            </a:r>
            <a:r>
              <a:rPr lang="en-US" sz="2200" baseline="0" dirty="0" smtClean="0"/>
              <a:t> to the cu</a:t>
            </a:r>
            <a:r>
              <a:rPr sz="2200" dirty="0" smtClean="0"/>
              <a:t>stom </a:t>
            </a:r>
            <a:r>
              <a:rPr sz="2200" dirty="0"/>
              <a:t>routine.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We tested to see if a user could increment</a:t>
            </a:r>
            <a:r>
              <a:rPr lang="en-US" sz="2200" baseline="0" dirty="0" smtClean="0"/>
              <a:t> the number of total steps in a round, select a proper target, and finish the step.</a:t>
            </a:r>
          </a:p>
          <a:p>
            <a:pPr lvl="0">
              <a:defRPr sz="1800"/>
            </a:pPr>
            <a:r>
              <a:rPr lang="en-US" sz="2200" baseline="0" dirty="0" smtClean="0"/>
              <a:t>The results were as expected, the step was finished properly.</a:t>
            </a:r>
            <a:endParaRPr lang="en-US" sz="2200" dirty="0" smtClean="0"/>
          </a:p>
          <a:p>
            <a:pPr lvl="0">
              <a:defRPr sz="1800"/>
            </a:pPr>
            <a:endParaRPr sz="2200" dirty="0"/>
          </a:p>
          <a:p>
            <a:pPr lvl="0">
              <a:defRPr sz="1800"/>
            </a:pPr>
            <a:r>
              <a:rPr sz="2200" dirty="0"/>
              <a:t>Another important test case was to make sure that a </a:t>
            </a:r>
            <a:r>
              <a:rPr lang="en-US" sz="2200" dirty="0" smtClean="0"/>
              <a:t>routine </a:t>
            </a:r>
            <a:r>
              <a:rPr sz="2200" dirty="0" smtClean="0"/>
              <a:t>with </a:t>
            </a:r>
            <a:r>
              <a:rPr lang="en-US" sz="2200" dirty="0" smtClean="0"/>
              <a:t>unfinished steps </a:t>
            </a:r>
            <a:r>
              <a:rPr sz="2200" dirty="0" smtClean="0"/>
              <a:t>wouldn’t </a:t>
            </a:r>
            <a:r>
              <a:rPr sz="2200" dirty="0"/>
              <a:t>be able </a:t>
            </a:r>
            <a:r>
              <a:rPr sz="2200" dirty="0" smtClean="0"/>
              <a:t>to</a:t>
            </a:r>
            <a:r>
              <a:rPr lang="en-US" sz="2200" baseline="0" dirty="0" smtClean="0"/>
              <a:t> be finished </a:t>
            </a:r>
            <a:r>
              <a:rPr sz="2200" dirty="0" smtClean="0"/>
              <a:t>.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We</a:t>
            </a:r>
            <a:r>
              <a:rPr lang="en-US" sz="2200" baseline="0" dirty="0" smtClean="0"/>
              <a:t> opened the routine wizard and immediately clicked on ‘Finish Custom Routine’</a:t>
            </a:r>
            <a:endParaRPr lang="en-US" sz="2200" dirty="0" smtClean="0"/>
          </a:p>
          <a:p>
            <a:pPr lvl="0">
              <a:defRPr sz="1800"/>
            </a:pPr>
            <a:r>
              <a:rPr sz="2200" dirty="0" smtClean="0"/>
              <a:t>The results are as expected; the system blocks </a:t>
            </a:r>
            <a:r>
              <a:rPr lang="en-US" sz="2200" dirty="0" smtClean="0"/>
              <a:t>the</a:t>
            </a:r>
            <a:r>
              <a:rPr lang="en-US" sz="2200" baseline="0" dirty="0" smtClean="0"/>
              <a:t> creation of the routine</a:t>
            </a:r>
            <a:endParaRPr sz="220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 smtClean="0"/>
              <a:t>That</a:t>
            </a:r>
            <a:r>
              <a:rPr lang="en-US" sz="2200" baseline="0" dirty="0" smtClean="0"/>
              <a:t> concludes my presentation</a:t>
            </a:r>
          </a:p>
          <a:p>
            <a:pPr lvl="0">
              <a:defRPr sz="1800"/>
            </a:pPr>
            <a:r>
              <a:rPr lang="en-US" sz="2200" baseline="0" dirty="0" smtClean="0"/>
              <a:t>Thank you everyone for your time</a:t>
            </a:r>
            <a:endParaRPr sz="22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 smtClean="0"/>
              <a:t>PROBLEM</a:t>
            </a:r>
            <a:endParaRPr sz="2200" dirty="0"/>
          </a:p>
          <a:p>
            <a:pPr lvl="0">
              <a:defRPr sz="1800"/>
            </a:pPr>
            <a:r>
              <a:rPr sz="2200" dirty="0"/>
              <a:t>Soccer is a team-focused sport that has only one coach dedicated to the entire team, and the problem arises when players want to train &amp; improve individual weaknesses. Moreover, the infrastructure requirements are very expensive </a:t>
            </a:r>
            <a:r>
              <a:rPr sz="2200" dirty="0" smtClean="0"/>
              <a:t>because</a:t>
            </a:r>
            <a:r>
              <a:rPr lang="en-US" sz="2200" dirty="0" smtClean="0"/>
              <a:t> of</a:t>
            </a:r>
            <a:r>
              <a:rPr sz="2200" dirty="0" smtClean="0"/>
              <a:t> </a:t>
            </a:r>
            <a:r>
              <a:rPr sz="2200" dirty="0"/>
              <a:t>the need for a physical </a:t>
            </a:r>
            <a:r>
              <a:rPr sz="2200" dirty="0" smtClean="0"/>
              <a:t>field.</a:t>
            </a:r>
            <a:endParaRPr lang="en-US" sz="2200" dirty="0" smtClean="0"/>
          </a:p>
          <a:p>
            <a:pPr lvl="0">
              <a:defRPr sz="1800"/>
            </a:pPr>
            <a:endParaRPr lang="en-US" sz="2200" dirty="0" smtClean="0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r>
              <a:rPr lang="en-US" sz="2200" dirty="0" smtClean="0"/>
              <a:t>SkillCourt allows players to have a one-to-one interaction with the system, providing the ability to perform different routines to customize</a:t>
            </a:r>
            <a:r>
              <a:rPr lang="en-US" sz="2200" baseline="0" dirty="0" smtClean="0"/>
              <a:t> the player’s training experience</a:t>
            </a:r>
            <a:r>
              <a:rPr lang="en-US" sz="2200" dirty="0" smtClean="0"/>
              <a:t>. The concept constitutes of a SkillCourt room filled with sensor pads. The pads would</a:t>
            </a:r>
            <a:r>
              <a:rPr lang="en-US" sz="2200" baseline="0" dirty="0" smtClean="0"/>
              <a:t> also </a:t>
            </a:r>
            <a:r>
              <a:rPr lang="en-US" sz="2200" dirty="0" smtClean="0"/>
              <a:t>illuminate with different colors, and are used to provide guidance to the player on how to move or what targets to hit.</a:t>
            </a:r>
          </a:p>
          <a:p>
            <a:pPr lvl="0">
              <a:defRPr sz="1800"/>
            </a:pPr>
            <a:endParaRPr sz="22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 smtClean="0"/>
              <a:t>The </a:t>
            </a:r>
            <a:r>
              <a:rPr sz="2200" dirty="0"/>
              <a:t>current system is an Android Application that connects via </a:t>
            </a:r>
            <a:r>
              <a:rPr lang="en-US" sz="2200" dirty="0" smtClean="0"/>
              <a:t>B</a:t>
            </a:r>
            <a:r>
              <a:rPr sz="2200" dirty="0" smtClean="0"/>
              <a:t>luetooth</a:t>
            </a:r>
            <a:r>
              <a:rPr lang="en-US" sz="2200" baseline="0" dirty="0" smtClean="0"/>
              <a:t> and</a:t>
            </a:r>
            <a:r>
              <a:rPr sz="2200" dirty="0" smtClean="0"/>
              <a:t> </a:t>
            </a:r>
            <a:r>
              <a:rPr sz="2200" dirty="0"/>
              <a:t>an Arduino </a:t>
            </a:r>
            <a:r>
              <a:rPr sz="2200" dirty="0" smtClean="0"/>
              <a:t>Microcontroller</a:t>
            </a:r>
            <a:r>
              <a:rPr sz="2200" dirty="0"/>
              <a:t>, to a desktop </a:t>
            </a:r>
            <a:r>
              <a:rPr sz="2200" dirty="0" smtClean="0"/>
              <a:t>simulat</a:t>
            </a:r>
            <a:r>
              <a:rPr lang="en-US" sz="2200" dirty="0" smtClean="0"/>
              <a:t>ion</a:t>
            </a:r>
            <a:r>
              <a:rPr lang="en-US" sz="2200" baseline="0" dirty="0" smtClean="0"/>
              <a:t> of the SkillCourt room.</a:t>
            </a:r>
            <a:endParaRPr sz="2200" dirty="0"/>
          </a:p>
          <a:p>
            <a:pPr lvl="0">
              <a:defRPr sz="1800"/>
            </a:pPr>
            <a:endParaRPr sz="2200" dirty="0"/>
          </a:p>
          <a:p>
            <a:pPr lvl="0">
              <a:defRPr sz="1800"/>
            </a:pPr>
            <a:r>
              <a:rPr lang="en-US" sz="2200" dirty="0" smtClean="0"/>
              <a:t>The current</a:t>
            </a:r>
            <a:r>
              <a:rPr lang="en-US" sz="2200" baseline="0" dirty="0" smtClean="0"/>
              <a:t> system’s major limitation </a:t>
            </a:r>
            <a:r>
              <a:rPr sz="2200" dirty="0" smtClean="0"/>
              <a:t>is </a:t>
            </a:r>
            <a:r>
              <a:rPr sz="2200" dirty="0"/>
              <a:t>that it requires the combination of an Arduino Micro-controller, a mobile application and </a:t>
            </a:r>
            <a:r>
              <a:rPr lang="en-US" sz="2200" dirty="0" smtClean="0"/>
              <a:t>the</a:t>
            </a:r>
            <a:r>
              <a:rPr sz="2200" dirty="0" smtClean="0"/>
              <a:t> </a:t>
            </a:r>
            <a:r>
              <a:rPr sz="2200" dirty="0"/>
              <a:t>desktop simulator. This significantly reduces the audience that has access to the system, therefore affecting the project overall.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4" name="Shape 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/>
              <a:t>Agile Scrum was used as a development methodology.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Our</a:t>
            </a:r>
            <a:r>
              <a:rPr sz="2200" dirty="0" smtClean="0"/>
              <a:t> </a:t>
            </a:r>
            <a:r>
              <a:rPr lang="en-US" sz="2200" dirty="0" smtClean="0"/>
              <a:t>schedule</a:t>
            </a:r>
            <a:r>
              <a:rPr lang="en-US" sz="2200" baseline="0" dirty="0" smtClean="0"/>
              <a:t> shows </a:t>
            </a:r>
            <a:r>
              <a:rPr lang="en-US" sz="2200" dirty="0" smtClean="0"/>
              <a:t>how </a:t>
            </a:r>
            <a:r>
              <a:rPr sz="2200" dirty="0" smtClean="0"/>
              <a:t>the </a:t>
            </a:r>
            <a:r>
              <a:rPr sz="2200" dirty="0"/>
              <a:t>project was divided into 5 two-week development </a:t>
            </a:r>
            <a:r>
              <a:rPr sz="2200" dirty="0" smtClean="0"/>
              <a:t>sprints</a:t>
            </a:r>
            <a:r>
              <a:rPr lang="en-US" sz="2200" dirty="0" smtClean="0"/>
              <a:t>.</a:t>
            </a:r>
          </a:p>
          <a:p>
            <a:pPr lvl="0">
              <a:defRPr sz="1800"/>
            </a:pPr>
            <a:r>
              <a:rPr lang="en-US" sz="2200" dirty="0" smtClean="0"/>
              <a:t>Each sprint consisted of Planning, the daily scrum meetings, and</a:t>
            </a:r>
            <a:r>
              <a:rPr lang="en-US" sz="2200" baseline="0" dirty="0" smtClean="0"/>
              <a:t> were wrapped up by a sprint review and retrospective meeting.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83" name="Shape 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 smtClean="0"/>
              <a:t>The User Stories I</a:t>
            </a:r>
            <a:r>
              <a:rPr lang="en-US" sz="2200" baseline="0" dirty="0" smtClean="0"/>
              <a:t> implemented are the following:</a:t>
            </a:r>
          </a:p>
          <a:p>
            <a:pPr lvl="0">
              <a:defRPr sz="1800"/>
            </a:pPr>
            <a:r>
              <a:rPr lang="en-US" sz="2200" baseline="0" dirty="0" smtClean="0"/>
              <a:t>Adding simulator to website</a:t>
            </a:r>
          </a:p>
          <a:p>
            <a:pPr lvl="0">
              <a:defRPr sz="1800"/>
            </a:pPr>
            <a:r>
              <a:rPr lang="en-US" sz="2200" baseline="0" dirty="0" smtClean="0"/>
              <a:t>Enhancing web Simulator</a:t>
            </a:r>
          </a:p>
          <a:p>
            <a:pPr lvl="0">
              <a:defRPr sz="1800"/>
            </a:pPr>
            <a:r>
              <a:rPr lang="en-US" sz="2200" baseline="0" dirty="0" smtClean="0"/>
              <a:t>Integrating Simulator to Mobile Application</a:t>
            </a:r>
          </a:p>
          <a:p>
            <a:pPr lvl="0">
              <a:defRPr sz="1800"/>
            </a:pPr>
            <a:r>
              <a:rPr lang="en-US" sz="2200" baseline="0" dirty="0" smtClean="0"/>
              <a:t>Creating Custom Coach Routine Wizard</a:t>
            </a:r>
          </a:p>
          <a:p>
            <a:pPr lvl="0">
              <a:defRPr sz="1800"/>
            </a:pPr>
            <a:r>
              <a:rPr lang="en-US" sz="2200" baseline="0" dirty="0" smtClean="0"/>
              <a:t>Allowing a Coach User to Navigate the Website</a:t>
            </a:r>
          </a:p>
          <a:p>
            <a:pPr lvl="0">
              <a:defRPr sz="1800"/>
            </a:pPr>
            <a:r>
              <a:rPr lang="en-US" sz="2200" baseline="0" dirty="0" smtClean="0"/>
              <a:t>&amp; Making the Website Accessible to All</a:t>
            </a:r>
            <a:endParaRPr sz="22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/>
              <a:t>This is </a:t>
            </a:r>
            <a:r>
              <a:rPr lang="en-US" sz="2200" dirty="0" smtClean="0"/>
              <a:t>the Use </a:t>
            </a:r>
            <a:r>
              <a:rPr sz="2200" dirty="0" smtClean="0"/>
              <a:t>Case </a:t>
            </a:r>
            <a:r>
              <a:rPr sz="2200" dirty="0"/>
              <a:t>Diagram for </a:t>
            </a:r>
            <a:r>
              <a:rPr lang="en-US" sz="2200" dirty="0" smtClean="0"/>
              <a:t>my use cases.</a:t>
            </a:r>
            <a:r>
              <a:rPr sz="2200" dirty="0" smtClean="0"/>
              <a:t> </a:t>
            </a:r>
            <a:endParaRPr lang="en-US" sz="2200" dirty="0" smtClean="0"/>
          </a:p>
          <a:p>
            <a:pPr lvl="0">
              <a:defRPr sz="1800"/>
            </a:pPr>
            <a:r>
              <a:rPr sz="2200" dirty="0" smtClean="0"/>
              <a:t>As </a:t>
            </a:r>
            <a:r>
              <a:rPr sz="2200" dirty="0"/>
              <a:t>you can see, </a:t>
            </a:r>
            <a:r>
              <a:rPr sz="2200" dirty="0" smtClean="0"/>
              <a:t>the</a:t>
            </a:r>
            <a:r>
              <a:rPr lang="en-US" sz="2200" dirty="0" smtClean="0"/>
              <a:t>re</a:t>
            </a:r>
            <a:r>
              <a:rPr sz="2200" dirty="0" smtClean="0"/>
              <a:t> </a:t>
            </a:r>
            <a:r>
              <a:rPr lang="en-US" sz="2200" dirty="0" smtClean="0"/>
              <a:t>is</a:t>
            </a:r>
            <a:r>
              <a:rPr lang="en-US" sz="2200" baseline="0" dirty="0" smtClean="0"/>
              <a:t> a much greater focus on building features for the website over the Desktop Simulator and Mobile App</a:t>
            </a:r>
            <a:endParaRPr sz="2200" dirty="0"/>
          </a:p>
          <a:p>
            <a:pPr lvl="0">
              <a:defRPr sz="1800"/>
            </a:pPr>
            <a:endParaRPr sz="2200" dirty="0"/>
          </a:p>
          <a:p>
            <a:pPr lvl="0">
              <a:defRPr sz="1800"/>
            </a:pPr>
            <a:r>
              <a:rPr lang="en-US" sz="2200" dirty="0" smtClean="0"/>
              <a:t>My development allowed for </a:t>
            </a:r>
          </a:p>
          <a:p>
            <a:pPr lvl="0">
              <a:defRPr sz="1800"/>
            </a:pPr>
            <a:r>
              <a:rPr lang="en-US" sz="2200" dirty="0" smtClean="0"/>
              <a:t>Player Users to be able to</a:t>
            </a:r>
            <a:r>
              <a:rPr lang="en-US" sz="2200" baseline="0" dirty="0" smtClean="0"/>
              <a:t> </a:t>
            </a:r>
            <a:r>
              <a:rPr lang="en-US" sz="2200" dirty="0" smtClean="0"/>
              <a:t>select and play</a:t>
            </a:r>
            <a:r>
              <a:rPr lang="en-US" sz="2200" baseline="0" dirty="0" smtClean="0"/>
              <a:t> o</a:t>
            </a:r>
            <a:r>
              <a:rPr lang="en-US" sz="2200" dirty="0" smtClean="0"/>
              <a:t>ur Default</a:t>
            </a:r>
            <a:r>
              <a:rPr lang="en-US" sz="2200" baseline="0" dirty="0" smtClean="0"/>
              <a:t> Routines through the mobile application, and select and play Default routines on the web simulator while viewing their live feedback</a:t>
            </a:r>
          </a:p>
          <a:p>
            <a:pPr lvl="0">
              <a:defRPr sz="1800"/>
            </a:pP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It</a:t>
            </a:r>
            <a:r>
              <a:rPr lang="en-US" sz="2200" baseline="0" dirty="0" smtClean="0"/>
              <a:t> also allowed for</a:t>
            </a:r>
            <a:r>
              <a:rPr lang="en-US" sz="2200" dirty="0" smtClean="0"/>
              <a:t> Coach users to be able to</a:t>
            </a:r>
          </a:p>
          <a:p>
            <a:pPr lvl="0">
              <a:defRPr sz="1800"/>
            </a:pPr>
            <a:r>
              <a:rPr lang="en-US" sz="2200" dirty="0" smtClean="0"/>
              <a:t>	</a:t>
            </a:r>
            <a:r>
              <a:rPr lang="en-US" sz="2200" dirty="0" err="1" smtClean="0"/>
              <a:t>Create,</a:t>
            </a:r>
            <a:r>
              <a:rPr lang="en-US" sz="2200" baseline="0" dirty="0" err="1" smtClean="0"/>
              <a:t>View</a:t>
            </a:r>
            <a:r>
              <a:rPr lang="en-US" sz="2200" baseline="0" dirty="0" smtClean="0"/>
              <a:t>, delete, Assign, and unassign coach routines</a:t>
            </a:r>
            <a:endParaRPr sz="2200" dirty="0"/>
          </a:p>
          <a:p>
            <a:pPr lvl="0">
              <a:defRPr sz="1800"/>
            </a:pPr>
            <a:r>
              <a:rPr lang="en-US" sz="2200" dirty="0" smtClean="0"/>
              <a:t>	</a:t>
            </a:r>
            <a:endParaRPr sz="22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 smtClean="0"/>
              <a:t>The following</a:t>
            </a:r>
            <a:r>
              <a:rPr lang="en-US" sz="2200" baseline="0" dirty="0" smtClean="0"/>
              <a:t> use case is View Coach Routines</a:t>
            </a:r>
            <a:r>
              <a:rPr lang="en-US" sz="2200" dirty="0" smtClean="0"/>
              <a:t> for a Coach</a:t>
            </a:r>
            <a:r>
              <a:rPr lang="en-US" sz="2200" baseline="0" dirty="0" smtClean="0"/>
              <a:t> User actor.</a:t>
            </a:r>
          </a:p>
          <a:p>
            <a:pPr lvl="0">
              <a:defRPr sz="1800"/>
            </a:pPr>
            <a:r>
              <a:rPr lang="en-US" sz="2200" baseline="0" dirty="0" smtClean="0"/>
              <a:t>After selecting the ‘Routines’ navigation link, the User is taken to a list of their created routines. </a:t>
            </a:r>
          </a:p>
          <a:p>
            <a:pPr lvl="0">
              <a:defRPr sz="1800"/>
            </a:pPr>
            <a:r>
              <a:rPr lang="en-US" sz="2200" baseline="0" dirty="0" smtClean="0"/>
              <a:t>The user will then select a routine from the list and will be shown the corresponding description and list of the players who the routine is currently assigned to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97" name="Shape 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/>
              <a:t>This is the sequence diagram for the </a:t>
            </a:r>
            <a:r>
              <a:rPr lang="en-US" sz="2200" dirty="0" smtClean="0"/>
              <a:t>View</a:t>
            </a:r>
            <a:r>
              <a:rPr lang="en-US" sz="2200" baseline="0" dirty="0" smtClean="0"/>
              <a:t> Coach Routine</a:t>
            </a:r>
            <a:r>
              <a:rPr sz="2200" dirty="0" smtClean="0"/>
              <a:t> </a:t>
            </a:r>
            <a:r>
              <a:rPr sz="2200" dirty="0"/>
              <a:t>use case. </a:t>
            </a:r>
            <a:endParaRPr lang="en-US" sz="2200" dirty="0" smtClean="0"/>
          </a:p>
          <a:p>
            <a:pPr lvl="0">
              <a:defRPr sz="1800"/>
            </a:pPr>
            <a:r>
              <a:rPr lang="en-US" sz="2200" dirty="0" smtClean="0"/>
              <a:t>As</a:t>
            </a:r>
            <a:r>
              <a:rPr lang="en-US" sz="2200" baseline="0" dirty="0" smtClean="0"/>
              <a:t> you can see the player initially enters the page at which point the routines belonging to the coach are retrieved and shown</a:t>
            </a:r>
          </a:p>
          <a:p>
            <a:pPr lvl="0">
              <a:defRPr sz="1800"/>
            </a:pPr>
            <a:r>
              <a:rPr lang="en-US" sz="2200" baseline="0" dirty="0" smtClean="0"/>
              <a:t>Once the user selects a routine, an </a:t>
            </a:r>
            <a:r>
              <a:rPr lang="en-US" sz="2200" baseline="0" dirty="0" err="1" smtClean="0"/>
              <a:t>ajax</a:t>
            </a:r>
            <a:r>
              <a:rPr lang="en-US" sz="2200" baseline="0" dirty="0" smtClean="0"/>
              <a:t> request is made to gather that routine’s information and display it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 smtClean="0"/>
              <a:t>The </a:t>
            </a:r>
            <a:r>
              <a:rPr lang="en-US" sz="2200" dirty="0" smtClean="0"/>
              <a:t>system </a:t>
            </a:r>
            <a:r>
              <a:rPr sz="2200" dirty="0" smtClean="0"/>
              <a:t>design </a:t>
            </a:r>
            <a:r>
              <a:rPr sz="2200" dirty="0"/>
              <a:t>patterns used in the project are the 3 tier Architecture, and MVC. </a:t>
            </a:r>
            <a:endParaRPr lang="en-US" sz="2200" dirty="0" smtClean="0"/>
          </a:p>
          <a:p>
            <a:pPr lvl="0">
              <a:defRPr sz="1800"/>
            </a:pPr>
            <a:r>
              <a:rPr sz="2200" dirty="0" smtClean="0"/>
              <a:t>The </a:t>
            </a:r>
            <a:r>
              <a:rPr sz="2200" dirty="0"/>
              <a:t>three tier architecture is to provide independency between the User Interface, the logic processing and the data model. </a:t>
            </a:r>
            <a:endParaRPr lang="en-US" sz="2200" dirty="0" smtClean="0"/>
          </a:p>
          <a:p>
            <a:pPr lvl="0">
              <a:defRPr sz="1800"/>
            </a:pPr>
            <a:r>
              <a:rPr sz="2200" dirty="0" smtClean="0"/>
              <a:t>And </a:t>
            </a:r>
            <a:r>
              <a:rPr sz="2200" dirty="0"/>
              <a:t>the Model View Controller </a:t>
            </a:r>
            <a:r>
              <a:rPr sz="2200" dirty="0" smtClean="0"/>
              <a:t>pattern </a:t>
            </a:r>
            <a:r>
              <a:rPr sz="2200" dirty="0"/>
              <a:t>was adopted from the previous system </a:t>
            </a:r>
            <a:endParaRPr lang="en-US" sz="2200" dirty="0" smtClean="0"/>
          </a:p>
          <a:p>
            <a:pPr lvl="0">
              <a:defRPr sz="1800"/>
            </a:pPr>
            <a:r>
              <a:rPr sz="2200" dirty="0" smtClean="0"/>
              <a:t>and is </a:t>
            </a:r>
            <a:r>
              <a:rPr sz="2200" dirty="0"/>
              <a:t>used to develop the </a:t>
            </a:r>
            <a:r>
              <a:rPr lang="en-US" sz="2200" dirty="0" smtClean="0"/>
              <a:t>subsystem</a:t>
            </a:r>
            <a:r>
              <a:rPr lang="en-US" sz="2200" baseline="0" dirty="0" smtClean="0"/>
              <a:t> that includes the Mobile Application, Arduino Microcontroller, and Desktop Simulator. </a:t>
            </a:r>
            <a:endParaRPr sz="2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2616200"/>
            <a:ext cx="10464800" cy="2540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207000"/>
            <a:ext cx="10464800" cy="1663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3606800"/>
            <a:ext cx="10464800" cy="2540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609600" y="1155700"/>
            <a:ext cx="5994400" cy="3568700"/>
          </a:xfrm>
          <a:prstGeom prst="rect">
            <a:avLst/>
          </a:prstGeom>
        </p:spPr>
        <p:txBody>
          <a:bodyPr anchor="b"/>
          <a:lstStyle>
            <a:lvl1pPr>
              <a:defRPr sz="5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609600" y="4762500"/>
            <a:ext cx="5994400" cy="3568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1270000" y="2946400"/>
            <a:ext cx="5270500" cy="6096000"/>
          </a:xfrm>
          <a:prstGeom prst="rect">
            <a:avLst/>
          </a:prstGeom>
        </p:spPr>
        <p:txBody>
          <a:bodyPr/>
          <a:lstStyle>
            <a:lvl1pPr marL="4826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1pPr>
            <a:lvl2pPr marL="9652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2pPr>
            <a:lvl3pPr marL="14478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3pPr>
            <a:lvl4pPr marL="19304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4pPr>
            <a:lvl5pPr marL="24130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1270000" y="1066800"/>
            <a:ext cx="10464800" cy="7620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270000" y="203200"/>
            <a:ext cx="10464800" cy="254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574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>
              <a:buBlip>
                <a:blip r:embed="rId14"/>
              </a:buBlip>
            </a:lvl1pPr>
            <a:lvl2pPr>
              <a:buBlip>
                <a:blip r:embed="rId14"/>
              </a:buBlip>
            </a:lvl2pPr>
            <a:lvl3pPr>
              <a:buBlip>
                <a:blip r:embed="rId14"/>
              </a:buBlip>
            </a:lvl3pPr>
            <a:lvl4pPr>
              <a:buBlip>
                <a:blip r:embed="rId14"/>
              </a:buBlip>
            </a:lvl4pPr>
            <a:lvl5pPr>
              <a:buBlip>
                <a:blip r:embed="rId14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1pPr>
      <a:lvl2pPr indent="2286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2pPr>
      <a:lvl3pPr indent="4572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3pPr>
      <a:lvl4pPr indent="6858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4pPr>
      <a:lvl5pPr indent="9144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5pPr>
      <a:lvl6pPr indent="11430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6pPr>
      <a:lvl7pPr indent="13716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7pPr>
      <a:lvl8pPr indent="16002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8pPr>
      <a:lvl9pPr indent="18288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9pPr>
    </p:titleStyle>
    <p:bodyStyle>
      <a:lvl1pPr marL="571500" indent="-571500" defTabSz="457200">
        <a:spcBef>
          <a:spcPts val="3600"/>
        </a:spcBef>
        <a:buSzPct val="43000"/>
        <a:buBlip>
          <a:blip r:embed="rId14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1pPr>
      <a:lvl2pPr marL="1143000" indent="-571500" defTabSz="457200">
        <a:spcBef>
          <a:spcPts val="3600"/>
        </a:spcBef>
        <a:buSzPct val="43000"/>
        <a:buBlip>
          <a:blip r:embed="rId14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2pPr>
      <a:lvl3pPr marL="1714500" indent="-571500" defTabSz="457200">
        <a:spcBef>
          <a:spcPts val="3600"/>
        </a:spcBef>
        <a:buSzPct val="43000"/>
        <a:buBlip>
          <a:blip r:embed="rId14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3pPr>
      <a:lvl4pPr marL="2286000" indent="-571500" defTabSz="457200">
        <a:spcBef>
          <a:spcPts val="3600"/>
        </a:spcBef>
        <a:buSzPct val="43000"/>
        <a:buBlip>
          <a:blip r:embed="rId14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4pPr>
      <a:lvl5pPr marL="2857500" indent="-571500" defTabSz="457200">
        <a:spcBef>
          <a:spcPts val="3600"/>
        </a:spcBef>
        <a:buSzPct val="43000"/>
        <a:buBlip>
          <a:blip r:embed="rId14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5pPr>
      <a:lvl6pPr marL="3429000" indent="-571500" defTabSz="457200">
        <a:spcBef>
          <a:spcPts val="3600"/>
        </a:spcBef>
        <a:buSzPct val="43000"/>
        <a:buBlip>
          <a:blip r:embed="rId14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6pPr>
      <a:lvl7pPr marL="4000500" indent="-571500" defTabSz="457200">
        <a:spcBef>
          <a:spcPts val="3600"/>
        </a:spcBef>
        <a:buSzPct val="43000"/>
        <a:buBlip>
          <a:blip r:embed="rId14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7pPr>
      <a:lvl8pPr marL="4572000" indent="-571500" defTabSz="457200">
        <a:spcBef>
          <a:spcPts val="3600"/>
        </a:spcBef>
        <a:buSzPct val="43000"/>
        <a:buBlip>
          <a:blip r:embed="rId14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8pPr>
      <a:lvl9pPr marL="5143500" indent="-571500" defTabSz="457200">
        <a:spcBef>
          <a:spcPts val="3600"/>
        </a:spcBef>
        <a:buSzPct val="43000"/>
        <a:buBlip>
          <a:blip r:embed="rId14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9pPr>
    </p:bodyStyle>
    <p:otherStyle>
      <a:lvl1pPr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1pPr>
      <a:lvl2pPr indent="2286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2pPr>
      <a:lvl3pPr indent="4572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3pPr>
      <a:lvl4pPr indent="6858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4pPr>
      <a:lvl5pPr indent="9144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5pPr>
      <a:lvl6pPr indent="11430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6pPr>
      <a:lvl7pPr indent="13716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7pPr>
      <a:lvl8pPr indent="16002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8pPr>
      <a:lvl9pPr indent="18288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5400" y="3484106"/>
            <a:ext cx="5697235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0000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 dirty="0" smtClean="0">
                <a:solidFill>
                  <a:srgbClr val="FFFFFF"/>
                </a:solidFill>
              </a:rPr>
              <a:t>SkillCourt</a:t>
            </a:r>
            <a:r>
              <a:rPr lang="en-US" sz="7200" dirty="0" smtClean="0">
                <a:solidFill>
                  <a:srgbClr val="FFFFFF"/>
                </a:solidFill>
              </a:rPr>
              <a:t> v2</a:t>
            </a:r>
            <a:endParaRPr sz="7200" dirty="0">
              <a:solidFill>
                <a:srgbClr val="FFFFFF"/>
              </a:solidFill>
            </a:endParaRPr>
          </a:p>
        </p:txBody>
      </p:sp>
      <p:sp>
        <p:nvSpPr>
          <p:cNvPr id="33" name="Shape 33"/>
          <p:cNvSpPr/>
          <p:nvPr/>
        </p:nvSpPr>
        <p:spPr>
          <a:xfrm>
            <a:off x="2335873" y="6959599"/>
            <a:ext cx="3163336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400" u="sng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</a:defRPr>
            </a:pPr>
            <a:r>
              <a:rPr sz="3400" u="sng" dirty="0">
                <a:solidFill>
                  <a:srgbClr val="FFFFFF"/>
                </a:solidFill>
              </a:rPr>
              <a:t>Mentors:</a:t>
            </a:r>
          </a:p>
        </p:txBody>
      </p:sp>
      <p:sp>
        <p:nvSpPr>
          <p:cNvPr id="34" name="Shape 34"/>
          <p:cNvSpPr/>
          <p:nvPr/>
        </p:nvSpPr>
        <p:spPr>
          <a:xfrm>
            <a:off x="2491874" y="7728324"/>
            <a:ext cx="3014806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dirty="0">
                <a:solidFill>
                  <a:srgbClr val="FFFFFF"/>
                </a:solidFill>
              </a:rPr>
              <a:t>Gummi Traustason &amp; Jaime Borras</a:t>
            </a:r>
          </a:p>
        </p:txBody>
      </p:sp>
      <p:sp>
        <p:nvSpPr>
          <p:cNvPr id="35" name="Shape 35"/>
          <p:cNvSpPr/>
          <p:nvPr/>
        </p:nvSpPr>
        <p:spPr>
          <a:xfrm>
            <a:off x="7091750" y="6959599"/>
            <a:ext cx="3502912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400" u="sng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</a:defRPr>
            </a:pPr>
            <a:r>
              <a:rPr sz="3400" u="sng">
                <a:solidFill>
                  <a:srgbClr val="FFFFFF"/>
                </a:solidFill>
              </a:rPr>
              <a:t>Team Members:</a:t>
            </a:r>
          </a:p>
        </p:txBody>
      </p:sp>
      <p:sp>
        <p:nvSpPr>
          <p:cNvPr id="36" name="Shape 36"/>
          <p:cNvSpPr/>
          <p:nvPr/>
        </p:nvSpPr>
        <p:spPr>
          <a:xfrm>
            <a:off x="7335803" y="7708900"/>
            <a:ext cx="301480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700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>
                <a:solidFill>
                  <a:srgbClr val="FFFFFF"/>
                </a:solidFill>
              </a:rPr>
              <a:t>Erico Oyarzun &amp; Andres Ruggiero</a:t>
            </a:r>
          </a:p>
        </p:txBody>
      </p:sp>
      <p:pic>
        <p:nvPicPr>
          <p:cNvPr id="37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02400" y="2216150"/>
            <a:ext cx="5715000" cy="3340100"/>
          </a:xfrm>
          <a:prstGeom prst="rect">
            <a:avLst/>
          </a:prstGeom>
          <a:ln w="88900">
            <a:miter lim="400000"/>
          </a:ln>
        </p:spPr>
      </p:pic>
      <p:pic>
        <p:nvPicPr>
          <p:cNvPr id="38" name="Screen Shot 2015-07-27 at 4.26.05 PM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46041" y="2485484"/>
            <a:ext cx="4027718" cy="2517324"/>
          </a:xfrm>
          <a:prstGeom prst="rect">
            <a:avLst/>
          </a:prstGeom>
          <a:ln w="889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System deployment</a:t>
            </a:r>
          </a:p>
        </p:txBody>
      </p:sp>
      <p:sp>
        <p:nvSpPr>
          <p:cNvPr id="108" name="Shape 108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pic>
        <p:nvPicPr>
          <p:cNvPr id="7" name="image56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320800" y="2133600"/>
            <a:ext cx="9982200" cy="6172200"/>
          </a:xfrm>
          <a:prstGeom prst="rect">
            <a:avLst/>
          </a:prstGeom>
          <a:ln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sp>
        <p:nvSpPr>
          <p:cNvPr id="117" name="Shape 117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Persistent Data Design</a:t>
            </a:r>
          </a:p>
        </p:txBody>
      </p:sp>
      <p:pic>
        <p:nvPicPr>
          <p:cNvPr id="118" name="Screen Shot 2015-07-23 at 10.27.04 P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28737" y="2543180"/>
            <a:ext cx="9586733" cy="6227447"/>
          </a:xfrm>
          <a:prstGeom prst="rect">
            <a:avLst/>
          </a:prstGeom>
          <a:ln w="889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sp>
        <p:nvSpPr>
          <p:cNvPr id="124" name="Shape 124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Security and Privacy</a:t>
            </a:r>
          </a:p>
        </p:txBody>
      </p:sp>
      <p:sp>
        <p:nvSpPr>
          <p:cNvPr id="125" name="Shape 125"/>
          <p:cNvSpPr/>
          <p:nvPr/>
        </p:nvSpPr>
        <p:spPr>
          <a:xfrm>
            <a:off x="1857198" y="6588195"/>
            <a:ext cx="5360053" cy="1080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Encryption protocols over 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sensitive data</a:t>
            </a:r>
          </a:p>
        </p:txBody>
      </p:sp>
      <p:pic>
        <p:nvPicPr>
          <p:cNvPr id="126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68461" y="3193566"/>
            <a:ext cx="2422800" cy="1488585"/>
          </a:xfrm>
          <a:prstGeom prst="rect">
            <a:avLst/>
          </a:prstGeom>
          <a:ln w="88900">
            <a:miter lim="400000"/>
          </a:ln>
        </p:spPr>
      </p:pic>
      <p:sp>
        <p:nvSpPr>
          <p:cNvPr id="127" name="Shape 127"/>
          <p:cNvSpPr/>
          <p:nvPr/>
        </p:nvSpPr>
        <p:spPr>
          <a:xfrm rot="7499129">
            <a:off x="3531280" y="5535083"/>
            <a:ext cx="1943029" cy="394650"/>
          </a:xfrm>
          <a:prstGeom prst="rightArrow">
            <a:avLst>
              <a:gd name="adj1" fmla="val 42594"/>
              <a:gd name="adj2" fmla="val 164885"/>
            </a:avLst>
          </a:prstGeom>
          <a:solidFill>
            <a:srgbClr val="FDFEFD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CFEFE"/>
                </a:solidFill>
              </a:defRPr>
            </a:pP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8178516" y="6835845"/>
            <a:ext cx="4047848" cy="585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Session Management</a:t>
            </a:r>
          </a:p>
        </p:txBody>
      </p:sp>
      <p:sp>
        <p:nvSpPr>
          <p:cNvPr id="129" name="Shape 129"/>
          <p:cNvSpPr/>
          <p:nvPr/>
        </p:nvSpPr>
        <p:spPr>
          <a:xfrm rot="3270568">
            <a:off x="7608790" y="5535386"/>
            <a:ext cx="1943029" cy="394650"/>
          </a:xfrm>
          <a:prstGeom prst="rightArrow">
            <a:avLst>
              <a:gd name="adj1" fmla="val 42594"/>
              <a:gd name="adj2" fmla="val 164885"/>
            </a:avLst>
          </a:prstGeom>
          <a:solidFill>
            <a:srgbClr val="FDFEFD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CFEFE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/>
        </p:nvSpPr>
        <p:spPr>
          <a:xfrm>
            <a:off x="622299" y="1752600"/>
            <a:ext cx="11582555" cy="7823037"/>
          </a:xfrm>
          <a:prstGeom prst="rect">
            <a:avLst/>
          </a:prstGeom>
          <a:solidFill>
            <a:srgbClr val="FDFEF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282A2F"/>
                </a:solidFill>
              </a:defRPr>
            </a:pPr>
            <a:endParaRPr/>
          </a:p>
        </p:txBody>
      </p:sp>
      <p:sp>
        <p:nvSpPr>
          <p:cNvPr id="134" name="Shape 134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sp>
        <p:nvSpPr>
          <p:cNvPr id="136" name="Shape 136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Class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869" y="1838325"/>
            <a:ext cx="9337072" cy="77724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sp>
        <p:nvSpPr>
          <p:cNvPr id="143" name="Shape 143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Main Algorithm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00" y="1828800"/>
            <a:ext cx="8089900" cy="77851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sp>
        <p:nvSpPr>
          <p:cNvPr id="162" name="Shape 162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Test Cases</a:t>
            </a:r>
          </a:p>
        </p:txBody>
      </p:sp>
      <p:sp>
        <p:nvSpPr>
          <p:cNvPr id="164" name="Shape 164"/>
          <p:cNvSpPr/>
          <p:nvPr/>
        </p:nvSpPr>
        <p:spPr>
          <a:xfrm>
            <a:off x="630813" y="2214789"/>
            <a:ext cx="2989662" cy="5477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Sunny Day</a:t>
            </a:r>
          </a:p>
        </p:txBody>
      </p:sp>
      <p:sp>
        <p:nvSpPr>
          <p:cNvPr id="165" name="Shape 165"/>
          <p:cNvSpPr/>
          <p:nvPr/>
        </p:nvSpPr>
        <p:spPr>
          <a:xfrm>
            <a:off x="630813" y="5866264"/>
            <a:ext cx="2989662" cy="5477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Rainy Day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0" y="1905000"/>
            <a:ext cx="8153400" cy="7551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33319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3283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lang="en-US" sz="4000" cap="all" spc="639" dirty="0" smtClean="0">
                <a:solidFill>
                  <a:srgbClr val="FFFFFF"/>
                </a:solidFill>
              </a:rPr>
              <a:t>Problem</a:t>
            </a:r>
            <a:endParaRPr sz="4000" cap="all" spc="639" dirty="0">
              <a:solidFill>
                <a:srgbClr val="FFFFFF"/>
              </a:solidFill>
            </a:endParaRPr>
          </a:p>
        </p:txBody>
      </p:sp>
      <p:sp>
        <p:nvSpPr>
          <p:cNvPr id="44" name="Shape 44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 dirty="0" err="1">
                <a:solidFill>
                  <a:srgbClr val="FEFEFD"/>
                </a:solidFill>
              </a:rPr>
              <a:t>Skillcourt</a:t>
            </a:r>
            <a:endParaRPr sz="2700" cap="all" spc="431" dirty="0">
              <a:solidFill>
                <a:srgbClr val="FEFEFD"/>
              </a:solidFill>
            </a:endParaRPr>
          </a:p>
        </p:txBody>
      </p:sp>
      <p:sp>
        <p:nvSpPr>
          <p:cNvPr id="46" name="Shape 46"/>
          <p:cNvSpPr/>
          <p:nvPr/>
        </p:nvSpPr>
        <p:spPr>
          <a:xfrm>
            <a:off x="823415" y="3276600"/>
            <a:ext cx="8237946" cy="352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60375" lvl="0" indent="-460375" algn="l">
              <a:lnSpc>
                <a:spcPct val="200000"/>
              </a:lnSpc>
              <a:buSzPct val="100000"/>
              <a:buChar char="-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Team focused sport.</a:t>
            </a:r>
          </a:p>
          <a:p>
            <a:pPr marL="460375" lvl="0" indent="-460375" algn="l">
              <a:lnSpc>
                <a:spcPct val="200000"/>
              </a:lnSpc>
              <a:buSzPct val="100000"/>
              <a:buChar char="-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One coach per team.</a:t>
            </a:r>
          </a:p>
          <a:p>
            <a:pPr marL="460375" lvl="0" indent="-460375" algn="l">
              <a:lnSpc>
                <a:spcPct val="200000"/>
              </a:lnSpc>
              <a:buSzPct val="100000"/>
              <a:buChar char="-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Lack of individual supervision.</a:t>
            </a:r>
          </a:p>
          <a:p>
            <a:pPr marL="460375" lvl="0" indent="-460375" algn="l">
              <a:lnSpc>
                <a:spcPct val="200000"/>
              </a:lnSpc>
              <a:buSzPct val="100000"/>
              <a:buChar char="-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Infrastructure requirements.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Current system</a:t>
            </a:r>
          </a:p>
        </p:txBody>
      </p:sp>
      <p:sp>
        <p:nvSpPr>
          <p:cNvPr id="51" name="Shape 51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sp>
        <p:nvSpPr>
          <p:cNvPr id="53" name="Shape 53"/>
          <p:cNvSpPr/>
          <p:nvPr/>
        </p:nvSpPr>
        <p:spPr>
          <a:xfrm>
            <a:off x="745285" y="3519532"/>
            <a:ext cx="8237946" cy="4042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200000"/>
              </a:lnSpc>
              <a:buSzPct val="100000"/>
              <a:defRPr sz="1800">
                <a:solidFill>
                  <a:srgbClr val="000000"/>
                </a:solidFill>
              </a:defRPr>
            </a:pPr>
            <a:r>
              <a:rPr lang="en-US" sz="3200" dirty="0" smtClean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Requires</a:t>
            </a:r>
          </a:p>
          <a:p>
            <a:pPr marL="460375" lvl="8" indent="-460375" algn="l">
              <a:lnSpc>
                <a:spcPct val="200000"/>
              </a:lnSpc>
              <a:buSzPct val="100000"/>
              <a:buChar char="-"/>
              <a:defRPr sz="1800">
                <a:solidFill>
                  <a:srgbClr val="000000"/>
                </a:solidFill>
              </a:defRPr>
            </a:pPr>
            <a:r>
              <a:rPr sz="3200" dirty="0" smtClean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Arduino </a:t>
            </a:r>
            <a:r>
              <a:rPr sz="32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Micro-controller</a:t>
            </a:r>
          </a:p>
          <a:p>
            <a:pPr marL="460375" lvl="1" indent="-460375" algn="l">
              <a:lnSpc>
                <a:spcPct val="200000"/>
              </a:lnSpc>
              <a:buSzPct val="100000"/>
              <a:buChar char="-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Mobile Application</a:t>
            </a:r>
          </a:p>
          <a:p>
            <a:pPr marL="460375" lvl="1" indent="-460375" algn="l">
              <a:lnSpc>
                <a:spcPct val="200000"/>
              </a:lnSpc>
              <a:buSzPct val="100000"/>
              <a:buChar char="-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Desktop Simulator</a:t>
            </a:r>
          </a:p>
        </p:txBody>
      </p:sp>
      <p:sp>
        <p:nvSpPr>
          <p:cNvPr id="54" name="Shape 54"/>
          <p:cNvSpPr/>
          <p:nvPr/>
        </p:nvSpPr>
        <p:spPr>
          <a:xfrm>
            <a:off x="745285" y="3151812"/>
            <a:ext cx="8237946" cy="709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0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</a:rPr>
              <a:t>Limitations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1508087" y="2456984"/>
            <a:ext cx="9739068" cy="5823507"/>
          </a:xfrm>
          <a:prstGeom prst="rect">
            <a:avLst/>
          </a:prstGeom>
          <a:solidFill>
            <a:srgbClr val="FDFEF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282A2F"/>
                </a:solidFill>
              </a:defRPr>
            </a:pPr>
            <a:endParaRPr/>
          </a:p>
        </p:txBody>
      </p:sp>
      <p:sp>
        <p:nvSpPr>
          <p:cNvPr id="59" name="Shape 59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Schedule</a:t>
            </a:r>
          </a:p>
        </p:txBody>
      </p:sp>
      <p:sp>
        <p:nvSpPr>
          <p:cNvPr id="60" name="Shape 60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pic>
        <p:nvPicPr>
          <p:cNvPr id="62" name="_Put Your Project Name Here_ (5)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8421" y="2330254"/>
            <a:ext cx="10058401" cy="7772401"/>
          </a:xfrm>
          <a:prstGeom prst="rect">
            <a:avLst/>
          </a:prstGeom>
          <a:ln w="889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title" idx="4294967295"/>
          </p:nvPr>
        </p:nvSpPr>
        <p:spPr>
          <a:xfrm>
            <a:off x="660400" y="228600"/>
            <a:ext cx="11684000" cy="1498338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 dirty="0">
                <a:solidFill>
                  <a:srgbClr val="FFFFFF"/>
                </a:solidFill>
              </a:rPr>
              <a:t>Implemented </a:t>
            </a:r>
            <a:r>
              <a:rPr lang="en-US" sz="4000" cap="all" spc="639" dirty="0" smtClean="0">
                <a:solidFill>
                  <a:srgbClr val="FFFFFF"/>
                </a:solidFill>
              </a:rPr>
              <a:t/>
            </a:r>
            <a:br>
              <a:rPr lang="en-US" sz="4000" cap="all" spc="639" dirty="0" smtClean="0">
                <a:solidFill>
                  <a:srgbClr val="FFFFFF"/>
                </a:solidFill>
              </a:rPr>
            </a:br>
            <a:r>
              <a:rPr lang="en-US" sz="4000" cap="all" spc="639" dirty="0" smtClean="0">
                <a:solidFill>
                  <a:srgbClr val="FFFFFF"/>
                </a:solidFill>
              </a:rPr>
              <a:t>User Stories</a:t>
            </a:r>
            <a:endParaRPr sz="4000" cap="all" spc="639" dirty="0">
              <a:solidFill>
                <a:srgbClr val="FFFFFF"/>
              </a:solidFill>
            </a:endParaRPr>
          </a:p>
        </p:txBody>
      </p:sp>
      <p:sp>
        <p:nvSpPr>
          <p:cNvPr id="74" name="Shape 74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sp>
        <p:nvSpPr>
          <p:cNvPr id="76" name="Shape 76"/>
          <p:cNvSpPr/>
          <p:nvPr/>
        </p:nvSpPr>
        <p:spPr>
          <a:xfrm>
            <a:off x="600098" y="2971800"/>
            <a:ext cx="8237946" cy="5088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695677" indent="-695677" algn="l">
              <a:buSzPct val="100000"/>
              <a:buAutoNum type="arabicPeriod"/>
              <a:defRPr sz="3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rgbClr val="FFFFFF"/>
                </a:solidFill>
              </a:rPr>
              <a:t>Add Simulator to Website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/>
                </a:solidFill>
              </a:rPr>
              <a:t>Enhance Web Simulator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/>
                </a:solidFill>
              </a:rPr>
              <a:t>Integrate Simulator to Mobile Application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/>
                </a:solidFill>
              </a:rPr>
              <a:t>Create Custom Coach Routine Wizard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/>
                </a:solidFill>
              </a:rPr>
              <a:t>Allow a Coach User to Navigate the Website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/>
                </a:solidFill>
              </a:rPr>
              <a:t>Make Website Accessible to All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Use Case Diagram</a:t>
            </a:r>
          </a:p>
        </p:txBody>
      </p:sp>
      <p:sp>
        <p:nvSpPr>
          <p:cNvPr id="68" name="Shape 68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657" y="1981200"/>
            <a:ext cx="8497486" cy="732574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Use Case</a:t>
            </a:r>
          </a:p>
        </p:txBody>
      </p:sp>
      <p:sp>
        <p:nvSpPr>
          <p:cNvPr id="86" name="Shape 86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87" name="Shape 87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365" y="2209800"/>
            <a:ext cx="11400490" cy="6893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Sequence diagram</a:t>
            </a:r>
          </a:p>
        </p:txBody>
      </p:sp>
      <p:sp>
        <p:nvSpPr>
          <p:cNvPr id="93" name="Shape 93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39" y="2252316"/>
            <a:ext cx="11397315" cy="609187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 idx="4294967295"/>
          </p:nvPr>
        </p:nvSpPr>
        <p:spPr>
          <a:xfrm>
            <a:off x="660400" y="882838"/>
            <a:ext cx="11684000" cy="844100"/>
          </a:xfrm>
          <a:prstGeom prst="rect">
            <a:avLst/>
          </a:prstGeom>
        </p:spPr>
        <p:txBody>
          <a:bodyPr anchor="b"/>
          <a:lstStyle>
            <a:lvl1pPr algn="l" defTabSz="584200">
              <a:defRPr sz="4000" cap="all" spc="639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000" cap="all" spc="639">
                <a:solidFill>
                  <a:srgbClr val="FFFFFF"/>
                </a:solidFill>
              </a:rPr>
              <a:t>System Design</a:t>
            </a:r>
          </a:p>
        </p:txBody>
      </p:sp>
      <p:sp>
        <p:nvSpPr>
          <p:cNvPr id="100" name="Shape 100"/>
          <p:cNvSpPr/>
          <p:nvPr/>
        </p:nvSpPr>
        <p:spPr>
          <a:xfrm flipV="1">
            <a:off x="807540" y="1693997"/>
            <a:ext cx="1138972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 cap="all" spc="384">
                <a:solidFill>
                  <a:srgbClr val="55D7F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9527278" y="954341"/>
            <a:ext cx="2677577" cy="70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 fontScale="92500"/>
          </a:bodyPr>
          <a:lstStyle>
            <a:lvl1pPr algn="l" defTabSz="584200">
              <a:defRPr sz="2700" cap="all" spc="431">
                <a:solidFill>
                  <a:srgbClr val="FEFEFD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2700" cap="all" spc="431">
                <a:solidFill>
                  <a:srgbClr val="FEFEFD"/>
                </a:solidFill>
              </a:rPr>
              <a:t>Skillcourt</a:t>
            </a:r>
          </a:p>
        </p:txBody>
      </p:sp>
      <p:pic>
        <p:nvPicPr>
          <p:cNvPr id="102" name="Screen Shot 2015-07-23 at 4.43.15 P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78993" y="3065599"/>
            <a:ext cx="6846814" cy="5910917"/>
          </a:xfrm>
          <a:prstGeom prst="rect">
            <a:avLst/>
          </a:prstGeom>
          <a:ln w="88900">
            <a:miter lim="400000"/>
          </a:ln>
        </p:spPr>
      </p:pic>
      <p:sp>
        <p:nvSpPr>
          <p:cNvPr id="103" name="Shape 103"/>
          <p:cNvSpPr/>
          <p:nvPr/>
        </p:nvSpPr>
        <p:spPr>
          <a:xfrm>
            <a:off x="4641447" y="2241996"/>
            <a:ext cx="3721906" cy="585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3 - Tier Architecture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">
  <a:themeElements>
    <a:clrScheme name="Chalkboard">
      <a:dk1>
        <a:srgbClr val="BC00FF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63500" dir="162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63500" dist="25400" dir="2700000" rotWithShape="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halkboard">
  <a:themeElements>
    <a:clrScheme name="Chalkboard">
      <a:dk1>
        <a:srgbClr val="000000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63500" dir="162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63500" dist="25400" dir="2700000" rotWithShape="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1021</Words>
  <Application>Microsoft Office PowerPoint</Application>
  <PresentationFormat>Custom</PresentationFormat>
  <Paragraphs>131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Chalkboard</vt:lpstr>
      <vt:lpstr>PowerPoint Presentation</vt:lpstr>
      <vt:lpstr>Problem</vt:lpstr>
      <vt:lpstr>Current system</vt:lpstr>
      <vt:lpstr>Schedule</vt:lpstr>
      <vt:lpstr>Implemented  User Stories</vt:lpstr>
      <vt:lpstr>Use Case Diagram</vt:lpstr>
      <vt:lpstr>Use Case</vt:lpstr>
      <vt:lpstr>Sequence diagram</vt:lpstr>
      <vt:lpstr>System Design</vt:lpstr>
      <vt:lpstr>System deployment</vt:lpstr>
      <vt:lpstr>Persistent Data Design</vt:lpstr>
      <vt:lpstr>Security and Privacy</vt:lpstr>
      <vt:lpstr>Class Diagram</vt:lpstr>
      <vt:lpstr>Main Algorithm</vt:lpstr>
      <vt:lpstr>Test Cases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</dc:title>
  <cp:lastModifiedBy>Erico</cp:lastModifiedBy>
  <cp:revision>25</cp:revision>
  <dcterms:modified xsi:type="dcterms:W3CDTF">2015-07-31T17:21:25Z</dcterms:modified>
</cp:coreProperties>
</file>